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7.xml" ContentType="application/vnd.openxmlformats-officedocument.presentationml.slide+xml"/>
  <Override PartName="/ppt/slides/slide6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12192000" cy="6858000"/>
  <p:notesSz cx="12192000" cy="6858000"/>
  <p:defaultTextStyle>
    <a:defPPr>
      <a:defRPr lang="en-US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presProps" Target="presProps.xml" /><Relationship Id="rId13" Type="http://schemas.openxmlformats.org/officeDocument/2006/relationships/tableStyles" Target="tableStyles.xml" /><Relationship Id="rId14" Type="http://schemas.openxmlformats.org/officeDocument/2006/relationships/viewProps" Target="viewProps.xml" /></Relationships>
</file>

<file path=ppt/media/image1.jpg>
</file>

<file path=ppt/media/image2.jpg>
</file>

<file path=ppt/media/image3.jpg>
</file>

<file path=ppt/media/image4.png>
</file>

<file path=ppt/media/image5.jp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itle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" name="Shape 1059" hidden="0"/>
          <p:cNvSpPr>
            <a:spLocks noChangeArrowheads="1" noGrp="1"/>
          </p:cNvSpPr>
          <p:nvPr isPhoto="0" userDrawn="1"/>
        </p:nvSpPr>
        <p:spPr bwMode="auto">
          <a:xfrm>
            <a:off x="2396066" y="2291401"/>
            <a:ext cx="5452533" cy="416511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22112" y="3116"/>
                </a:moveTo>
                <a:lnTo>
                  <a:pt x="22112" y="3116"/>
                </a:lnTo>
                <a:cubicBezTo>
                  <a:pt x="22112" y="3116"/>
                  <a:pt x="27356" y="0"/>
                  <a:pt x="30300" y="4263"/>
                </a:cubicBezTo>
                <a:lnTo>
                  <a:pt x="30300" y="4263"/>
                </a:lnTo>
                <a:cubicBezTo>
                  <a:pt x="33277" y="8577"/>
                  <a:pt x="36666" y="13779"/>
                  <a:pt x="39369" y="17410"/>
                </a:cubicBezTo>
                <a:lnTo>
                  <a:pt x="39369" y="17410"/>
                </a:lnTo>
                <a:cubicBezTo>
                  <a:pt x="41761" y="20624"/>
                  <a:pt x="43200" y="22708"/>
                  <a:pt x="40979" y="26940"/>
                </a:cubicBezTo>
                <a:lnTo>
                  <a:pt x="40979" y="26940"/>
                </a:lnTo>
                <a:cubicBezTo>
                  <a:pt x="39655" y="29461"/>
                  <a:pt x="35076" y="35072"/>
                  <a:pt x="32639" y="38623"/>
                </a:cubicBezTo>
                <a:lnTo>
                  <a:pt x="32639" y="38623"/>
                </a:lnTo>
                <a:cubicBezTo>
                  <a:pt x="30200" y="42175"/>
                  <a:pt x="26202" y="43200"/>
                  <a:pt x="23268" y="42185"/>
                </a:cubicBezTo>
                <a:lnTo>
                  <a:pt x="23268" y="42185"/>
                </a:lnTo>
                <a:cubicBezTo>
                  <a:pt x="20331" y="41168"/>
                  <a:pt x="11584" y="38623"/>
                  <a:pt x="6213" y="36974"/>
                </a:cubicBezTo>
                <a:lnTo>
                  <a:pt x="6213" y="36974"/>
                </a:lnTo>
                <a:cubicBezTo>
                  <a:pt x="1431" y="35502"/>
                  <a:pt x="0" y="32900"/>
                  <a:pt x="214" y="31157"/>
                </a:cubicBezTo>
                <a:lnTo>
                  <a:pt x="214" y="31157"/>
                </a:lnTo>
                <a:cubicBezTo>
                  <a:pt x="760" y="26703"/>
                  <a:pt x="1113" y="19920"/>
                  <a:pt x="1214" y="16042"/>
                </a:cubicBezTo>
                <a:lnTo>
                  <a:pt x="1214" y="16042"/>
                </a:lnTo>
                <a:cubicBezTo>
                  <a:pt x="1303" y="12626"/>
                  <a:pt x="4203" y="11313"/>
                  <a:pt x="6907" y="9989"/>
                </a:cubicBezTo>
                <a:lnTo>
                  <a:pt x="6907" y="9989"/>
                </a:lnTo>
                <a:cubicBezTo>
                  <a:pt x="9245" y="8843"/>
                  <a:pt x="19774" y="4261"/>
                  <a:pt x="22112" y="3116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4" name="Shape 1060" hidden="0"/>
          <p:cNvSpPr>
            <a:spLocks noChangeArrowheads="1" noGrp="1"/>
          </p:cNvSpPr>
          <p:nvPr isPhoto="0" userDrawn="1"/>
        </p:nvSpPr>
        <p:spPr bwMode="auto">
          <a:xfrm>
            <a:off x="1309514" y="1839834"/>
            <a:ext cx="4011787" cy="1314325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0162" y="13104"/>
                </a:moveTo>
                <a:lnTo>
                  <a:pt x="40162" y="13104"/>
                </a:lnTo>
                <a:cubicBezTo>
                  <a:pt x="36799" y="16736"/>
                  <a:pt x="26204" y="28154"/>
                  <a:pt x="22676" y="31251"/>
                </a:cubicBezTo>
                <a:lnTo>
                  <a:pt x="22676" y="31251"/>
                </a:lnTo>
                <a:cubicBezTo>
                  <a:pt x="18513" y="34899"/>
                  <a:pt x="15093" y="37527"/>
                  <a:pt x="13136" y="38511"/>
                </a:cubicBezTo>
                <a:lnTo>
                  <a:pt x="13136" y="38511"/>
                </a:lnTo>
                <a:cubicBezTo>
                  <a:pt x="10861" y="39650"/>
                  <a:pt x="0" y="43200"/>
                  <a:pt x="422" y="38511"/>
                </a:cubicBezTo>
                <a:lnTo>
                  <a:pt x="422" y="38511"/>
                </a:lnTo>
                <a:cubicBezTo>
                  <a:pt x="750" y="34836"/>
                  <a:pt x="12785" y="17028"/>
                  <a:pt x="15584" y="14358"/>
                </a:cubicBezTo>
                <a:lnTo>
                  <a:pt x="15584" y="14358"/>
                </a:lnTo>
                <a:cubicBezTo>
                  <a:pt x="18382" y="11693"/>
                  <a:pt x="34508" y="0"/>
                  <a:pt x="36286" y="2133"/>
                </a:cubicBezTo>
                <a:lnTo>
                  <a:pt x="36286" y="2133"/>
                </a:lnTo>
                <a:cubicBezTo>
                  <a:pt x="38064" y="4272"/>
                  <a:pt x="43200" y="9825"/>
                  <a:pt x="40162" y="1310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5" name="Shape 1061" hidden="0"/>
          <p:cNvSpPr>
            <a:spLocks noChangeArrowheads="1" noGrp="1"/>
          </p:cNvSpPr>
          <p:nvPr isPhoto="0" userDrawn="1"/>
        </p:nvSpPr>
        <p:spPr bwMode="auto">
          <a:xfrm>
            <a:off x="6567031" y="4629133"/>
            <a:ext cx="5395523" cy="2231707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42680" y="32337"/>
                  <a:pt x="42264" y="24810"/>
                  <a:pt x="41982" y="22533"/>
                </a:cubicBezTo>
                <a:lnTo>
                  <a:pt x="41982" y="22533"/>
                </a:lnTo>
                <a:cubicBezTo>
                  <a:pt x="41353" y="17445"/>
                  <a:pt x="31020" y="10782"/>
                  <a:pt x="25434" y="7567"/>
                </a:cubicBezTo>
                <a:lnTo>
                  <a:pt x="25434" y="7567"/>
                </a:lnTo>
                <a:cubicBezTo>
                  <a:pt x="20461" y="4707"/>
                  <a:pt x="15752" y="0"/>
                  <a:pt x="10688" y="12771"/>
                </a:cubicBezTo>
                <a:lnTo>
                  <a:pt x="10688" y="12771"/>
                </a:lnTo>
                <a:cubicBezTo>
                  <a:pt x="5409" y="26085"/>
                  <a:pt x="2329" y="33891"/>
                  <a:pt x="451" y="39632"/>
                </a:cubicBezTo>
                <a:lnTo>
                  <a:pt x="451" y="39632"/>
                </a:lnTo>
                <a:cubicBezTo>
                  <a:pt x="180" y="40459"/>
                  <a:pt x="44" y="41820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6" name="Shape 1062" hidden="0"/>
          <p:cNvSpPr>
            <a:spLocks noChangeArrowheads="1" noGrp="1"/>
          </p:cNvSpPr>
          <p:nvPr isPhoto="0" userDrawn="1"/>
        </p:nvSpPr>
        <p:spPr bwMode="auto">
          <a:xfrm>
            <a:off x="389187" y="6100774"/>
            <a:ext cx="4968521" cy="759999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43200" y="43200"/>
                </a:moveTo>
                <a:lnTo>
                  <a:pt x="43200" y="43200"/>
                </a:lnTo>
                <a:cubicBezTo>
                  <a:pt x="37750" y="34083"/>
                  <a:pt x="28707" y="20178"/>
                  <a:pt x="28707" y="20178"/>
                </a:cubicBezTo>
                <a:lnTo>
                  <a:pt x="28707" y="20178"/>
                </a:lnTo>
                <a:cubicBezTo>
                  <a:pt x="23196" y="11772"/>
                  <a:pt x="17935" y="0"/>
                  <a:pt x="14588" y="1341"/>
                </a:cubicBezTo>
                <a:lnTo>
                  <a:pt x="14588" y="1341"/>
                </a:lnTo>
                <a:cubicBezTo>
                  <a:pt x="11240" y="2673"/>
                  <a:pt x="6350" y="22671"/>
                  <a:pt x="1602" y="37718"/>
                </a:cubicBezTo>
                <a:lnTo>
                  <a:pt x="1602" y="37718"/>
                </a:lnTo>
                <a:cubicBezTo>
                  <a:pt x="1072" y="39393"/>
                  <a:pt x="536" y="41175"/>
                  <a:pt x="0" y="43200"/>
                </a:cubicBezTo>
                <a:lnTo>
                  <a:pt x="4320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17" name="Shape 1063" hidden="0"/>
          <p:cNvSpPr>
            <a:spLocks noChangeArrowheads="1" noGrp="1"/>
          </p:cNvSpPr>
          <p:nvPr isPhoto="0" userDrawn="1"/>
        </p:nvSpPr>
        <p:spPr bwMode="auto">
          <a:xfrm>
            <a:off x="0" y="3254701"/>
            <a:ext cx="2099733" cy="3343682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43200"/>
                </a:moveTo>
                <a:lnTo>
                  <a:pt x="0" y="43200"/>
                </a:lnTo>
                <a:cubicBezTo>
                  <a:pt x="10450" y="39319"/>
                  <a:pt x="26476" y="34991"/>
                  <a:pt x="31760" y="32779"/>
                </a:cubicBezTo>
                <a:lnTo>
                  <a:pt x="31760" y="32779"/>
                </a:lnTo>
                <a:cubicBezTo>
                  <a:pt x="38554" y="29929"/>
                  <a:pt x="35982" y="23868"/>
                  <a:pt x="39587" y="11934"/>
                </a:cubicBezTo>
                <a:lnTo>
                  <a:pt x="39587" y="11934"/>
                </a:lnTo>
                <a:cubicBezTo>
                  <a:pt x="43199" y="0"/>
                  <a:pt x="33409" y="2565"/>
                  <a:pt x="25082" y="2041"/>
                </a:cubicBezTo>
                <a:lnTo>
                  <a:pt x="25082" y="2041"/>
                </a:lnTo>
                <a:cubicBezTo>
                  <a:pt x="14497" y="1374"/>
                  <a:pt x="7053" y="4621"/>
                  <a:pt x="0" y="7243"/>
                </a:cubicBezTo>
                <a:lnTo>
                  <a:pt x="0" y="432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3" name="Подзаголовок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4655839" y="2708919"/>
            <a:ext cx="6720746" cy="720079"/>
          </a:xfrm>
        </p:spPr>
        <p:txBody>
          <a:bodyPr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>
              <a:defRPr/>
            </a:pPr>
            <a:r>
              <a:rPr lang="ru-RU"/>
              <a:t>Образец подзаголовка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  <p:sp>
        <p:nvSpPr>
          <p:cNvPr id="7" name="Заголовок 6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4595833" y="1808820"/>
            <a:ext cx="6720746" cy="720079"/>
          </a:xfrm>
        </p:spPr>
        <p:txBody>
          <a:bodyPr/>
          <a:lstStyle>
            <a:lvl1pPr algn="r"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x" userDrawn="1">
  <p:cSld name="Title and Vertical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vertTitleAndTx" userDrawn="1">
  <p:cSld name="Vertical Title an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839199" y="274639"/>
            <a:ext cx="2743200" cy="5851525"/>
          </a:xfrm>
        </p:spPr>
        <p:txBody>
          <a:bodyPr vert="eaVert"/>
          <a:lstStyle>
            <a:lvl1pPr algn="ctr"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Вертикальный текст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609599" y="274639"/>
            <a:ext cx="8026399" cy="5851525"/>
          </a:xfrm>
        </p:spPr>
        <p:txBody>
          <a:bodyPr vert="eaVert"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" userDrawn="1">
  <p:cSld name="Title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secHead" userDrawn="1">
  <p:cSld name="Section Header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963083" y="4406901"/>
            <a:ext cx="10363199" cy="1362074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963083" y="2906713"/>
            <a:ext cx="10363199" cy="1500186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Obj" userDrawn="1">
  <p:cSld name="Two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609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97599" y="1600201"/>
            <a:ext cx="5384799" cy="45259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woTxTwoObj" userDrawn="1">
  <p:cSld name="Comparis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09599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4" name="Объект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09599" y="2174874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5" name="Текст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6" name="Объект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93370" y="2174874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7" name="Дата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8" name="Нижний колонтитул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Дата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4" name="Нижний колонтитул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омер слайда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blank" userDrawn="1">
  <p:cSld name="Blank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Дата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3" name="Нижний колонтитул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objTx" userDrawn="1">
  <p:cSld name="Content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603" y="273049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4766732" y="273051"/>
            <a:ext cx="6815666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609603" y="1435102"/>
            <a:ext cx="4011084" cy="46910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type="picTx" userDrawn="1">
  <p:cSld name="Picture with Caption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389717" y="4800601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Рисунок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2389717" y="612774"/>
            <a:ext cx="7315200" cy="41147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ru-RU"/>
          </a:p>
        </p:txBody>
      </p:sp>
      <p:sp>
        <p:nvSpPr>
          <p:cNvPr id="4" name="Текст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ru-RU"/>
              <a:t>Образец текста</a:t>
            </a:r>
            <a:endParaRPr/>
          </a:p>
        </p:txBody>
      </p:sp>
      <p:sp>
        <p:nvSpPr>
          <p:cNvPr id="5" name="Дата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6" name="Нижний колонтитул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" name="Shape 1059" hidden="0"/>
          <p:cNvSpPr>
            <a:spLocks noChangeArrowheads="1" noGrp="1"/>
          </p:cNvSpPr>
          <p:nvPr isPhoto="0" userDrawn="1"/>
        </p:nvSpPr>
        <p:spPr bwMode="auto">
          <a:xfrm>
            <a:off x="4976706" y="2"/>
            <a:ext cx="3058159" cy="89379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0" y="0"/>
                </a:moveTo>
                <a:lnTo>
                  <a:pt x="0" y="0"/>
                </a:lnTo>
                <a:cubicBezTo>
                  <a:pt x="1690" y="6213"/>
                  <a:pt x="3698" y="13338"/>
                  <a:pt x="6091" y="21902"/>
                </a:cubicBezTo>
                <a:lnTo>
                  <a:pt x="6091" y="21902"/>
                </a:lnTo>
                <a:cubicBezTo>
                  <a:pt x="12043" y="43199"/>
                  <a:pt x="17573" y="35347"/>
                  <a:pt x="23417" y="30579"/>
                </a:cubicBezTo>
                <a:lnTo>
                  <a:pt x="23417" y="30579"/>
                </a:lnTo>
                <a:cubicBezTo>
                  <a:pt x="29984" y="25223"/>
                  <a:pt x="42123" y="14119"/>
                  <a:pt x="42860" y="5640"/>
                </a:cubicBezTo>
                <a:lnTo>
                  <a:pt x="42860" y="5640"/>
                </a:lnTo>
                <a:cubicBezTo>
                  <a:pt x="42960" y="4507"/>
                  <a:pt x="43072" y="2479"/>
                  <a:pt x="4320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8" name="Shape 1060" hidden="0"/>
          <p:cNvSpPr>
            <a:spLocks noChangeArrowheads="1" noGrp="1"/>
          </p:cNvSpPr>
          <p:nvPr isPhoto="0" userDrawn="1"/>
        </p:nvSpPr>
        <p:spPr bwMode="auto">
          <a:xfrm>
            <a:off x="-24679" y="1"/>
            <a:ext cx="1399539" cy="1797558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1743" y="2484"/>
                </a:moveTo>
                <a:lnTo>
                  <a:pt x="31743" y="2484"/>
                </a:lnTo>
                <a:cubicBezTo>
                  <a:pt x="30428" y="1799"/>
                  <a:pt x="28450" y="1080"/>
                  <a:pt x="26054" y="0"/>
                </a:cubicBezTo>
                <a:lnTo>
                  <a:pt x="0" y="0"/>
                </a:lnTo>
                <a:lnTo>
                  <a:pt x="0" y="34200"/>
                </a:lnTo>
                <a:lnTo>
                  <a:pt x="0" y="34200"/>
                </a:lnTo>
                <a:cubicBezTo>
                  <a:pt x="7029" y="37461"/>
                  <a:pt x="14504" y="41491"/>
                  <a:pt x="25070" y="40664"/>
                </a:cubicBezTo>
                <a:lnTo>
                  <a:pt x="25070" y="40664"/>
                </a:lnTo>
                <a:cubicBezTo>
                  <a:pt x="33399" y="40015"/>
                  <a:pt x="43200" y="43200"/>
                  <a:pt x="39593" y="28375"/>
                </a:cubicBezTo>
                <a:lnTo>
                  <a:pt x="39593" y="28375"/>
                </a:lnTo>
                <a:cubicBezTo>
                  <a:pt x="35986" y="13550"/>
                  <a:pt x="38530" y="6023"/>
                  <a:pt x="31743" y="248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9" name="Shape 1061" hidden="0"/>
          <p:cNvSpPr>
            <a:spLocks noChangeArrowheads="1" noGrp="1"/>
          </p:cNvSpPr>
          <p:nvPr isPhoto="0" userDrawn="1"/>
        </p:nvSpPr>
        <p:spPr bwMode="auto">
          <a:xfrm>
            <a:off x="1637457" y="1"/>
            <a:ext cx="3839633" cy="2609650"/>
          </a:xfrm>
          <a:custGeom>
            <a:avLst/>
            <a:gdLst/>
            <a:ahLst/>
            <a:cxnLst/>
            <a:rect l="l" t="t" r="r" b="b"/>
            <a:pathLst>
              <a:path w="43200" h="43200" fill="norm" stroke="0" extrusionOk="0">
                <a:moveTo>
                  <a:pt x="32864" y="0"/>
                </a:moveTo>
                <a:lnTo>
                  <a:pt x="10583" y="0"/>
                </a:lnTo>
                <a:lnTo>
                  <a:pt x="10583" y="0"/>
                </a:lnTo>
                <a:cubicBezTo>
                  <a:pt x="9017" y="532"/>
                  <a:pt x="7515" y="1058"/>
                  <a:pt x="6214" y="1509"/>
                </a:cubicBezTo>
                <a:lnTo>
                  <a:pt x="6214" y="1509"/>
                </a:lnTo>
                <a:cubicBezTo>
                  <a:pt x="1428" y="3166"/>
                  <a:pt x="0" y="6109"/>
                  <a:pt x="212" y="8072"/>
                </a:cubicBezTo>
                <a:lnTo>
                  <a:pt x="212" y="8072"/>
                </a:lnTo>
                <a:cubicBezTo>
                  <a:pt x="758" y="13092"/>
                  <a:pt x="1111" y="20742"/>
                  <a:pt x="1212" y="25114"/>
                </a:cubicBezTo>
                <a:lnTo>
                  <a:pt x="1212" y="25114"/>
                </a:lnTo>
                <a:cubicBezTo>
                  <a:pt x="1301" y="28962"/>
                  <a:pt x="4204" y="30446"/>
                  <a:pt x="6906" y="31937"/>
                </a:cubicBezTo>
                <a:lnTo>
                  <a:pt x="6906" y="31937"/>
                </a:lnTo>
                <a:cubicBezTo>
                  <a:pt x="9246" y="33229"/>
                  <a:pt x="19775" y="38395"/>
                  <a:pt x="22112" y="39685"/>
                </a:cubicBezTo>
                <a:lnTo>
                  <a:pt x="22112" y="39685"/>
                </a:lnTo>
                <a:cubicBezTo>
                  <a:pt x="22112" y="39685"/>
                  <a:pt x="27355" y="43200"/>
                  <a:pt x="30298" y="38395"/>
                </a:cubicBezTo>
                <a:lnTo>
                  <a:pt x="30298" y="38395"/>
                </a:lnTo>
                <a:cubicBezTo>
                  <a:pt x="33277" y="33533"/>
                  <a:pt x="36665" y="27667"/>
                  <a:pt x="39367" y="23576"/>
                </a:cubicBezTo>
                <a:lnTo>
                  <a:pt x="39367" y="23576"/>
                </a:lnTo>
                <a:cubicBezTo>
                  <a:pt x="41761" y="19953"/>
                  <a:pt x="43200" y="17587"/>
                  <a:pt x="40977" y="12816"/>
                </a:cubicBezTo>
                <a:lnTo>
                  <a:pt x="40977" y="12816"/>
                </a:lnTo>
                <a:cubicBezTo>
                  <a:pt x="39697" y="10062"/>
                  <a:pt x="35347" y="3936"/>
                  <a:pt x="32864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4">
            <a:solidFill>
              <a:srgbClr val="000000"/>
            </a:solidFill>
            <a:round/>
            <a:headEnd/>
            <a:tailEnd/>
          </a:ln>
        </p:spPr>
      </p:sp>
      <p:sp>
        <p:nvSpPr>
          <p:cNvPr id="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609599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ru-RU"/>
              <a:t>Образец заголовка</a:t>
            </a:r>
            <a:endParaRPr lang="ru-RU"/>
          </a:p>
        </p:txBody>
      </p:sp>
      <p:sp>
        <p:nvSpPr>
          <p:cNvPr id="3" name="Текст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609599" y="1600201"/>
            <a:ext cx="10972800" cy="4525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ru-RU"/>
              <a:t>Образец текста</a:t>
            </a:r>
            <a:endParaRPr/>
          </a:p>
          <a:p>
            <a:pPr lvl="1">
              <a:defRPr/>
            </a:pPr>
            <a:r>
              <a:rPr lang="ru-RU"/>
              <a:t>Второй уровень</a:t>
            </a:r>
            <a:endParaRPr/>
          </a:p>
          <a:p>
            <a:pPr lvl="2">
              <a:defRPr/>
            </a:pPr>
            <a:r>
              <a:rPr lang="ru-RU"/>
              <a:t>Третий уровень</a:t>
            </a:r>
            <a:endParaRPr/>
          </a:p>
          <a:p>
            <a:pPr lvl="3">
              <a:defRPr/>
            </a:pPr>
            <a:r>
              <a:rPr lang="ru-RU"/>
              <a:t>Четвертый уровень</a:t>
            </a:r>
            <a:endParaRPr/>
          </a:p>
          <a:p>
            <a:pPr lvl="4">
              <a:defRPr/>
            </a:pPr>
            <a:r>
              <a:rPr lang="ru-RU"/>
              <a:t>Пятый уровень</a:t>
            </a:r>
            <a:endParaRPr lang="ru-RU"/>
          </a:p>
        </p:txBody>
      </p:sp>
      <p:sp>
        <p:nvSpPr>
          <p:cNvPr id="4" name="Дата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609599" y="6356351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9D51E0-3758-456B-809F-07B187805C7D}" type="datetimeFigureOut">
              <a:rPr lang="ru-RU"/>
              <a:t/>
            </a:fld>
            <a:endParaRPr lang="ru-RU"/>
          </a:p>
        </p:txBody>
      </p:sp>
      <p:sp>
        <p:nvSpPr>
          <p:cNvPr id="5" name="Нижний колонтитул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165599" y="6356351"/>
            <a:ext cx="3860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Номер слайда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737599" y="6356351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4D3B38E7-149F-4D77-9EEF-9309C2CB69A9}" type="slidenum">
              <a:rPr lang="ru-RU"/>
              <a:t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>
        <a:spcBef>
          <a:spcPts val="0"/>
        </a:spcBef>
        <a:buNone/>
        <a:defRPr sz="4400">
          <a:solidFill>
            <a:schemeClr val="tx1">
              <a:lumMod val="65000"/>
              <a:lumOff val="3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>
        <a:spcBef>
          <a:spcPts val="0"/>
        </a:spcBef>
        <a:buFont typeface="Arial"/>
        <a:buChar char="•"/>
        <a:defRPr sz="3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>
        <a:spcBef>
          <a:spcPts val="0"/>
        </a:spcBef>
        <a:buFont typeface="Arial"/>
        <a:buChar char="–"/>
        <a:defRPr sz="28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>
        <a:spcBef>
          <a:spcPts val="0"/>
        </a:spcBef>
        <a:buFont typeface="Arial"/>
        <a:buChar char="•"/>
        <a:defRPr sz="24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>
        <a:spcBef>
          <a:spcPts val="0"/>
        </a:spcBef>
        <a:buFont typeface="Arial"/>
        <a:buChar char="–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>
        <a:spcBef>
          <a:spcPts val="0"/>
        </a:spcBef>
        <a:buFont typeface="Arial"/>
        <a:buChar char="»"/>
        <a:defRPr sz="20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599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spcBef>
          <a:spcPts val="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microsoft/vscode" TargetMode="External"/><Relationship Id="rId3" Type="http://schemas.openxmlformats.org/officeDocument/2006/relationships/hyperlink" Target="https://github.com/platformio/platformio-core" TargetMode="External"/><Relationship Id="rId4" Type="http://schemas.openxmlformats.org/officeDocument/2006/relationships/hyperlink" Target="https://github.com/arduino/Arduino" TargetMode="Externa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lie-flat/smart-car-deep-learning" TargetMode="Externa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Title 1" hidden="0"/>
          <p:cNvSpPr>
            <a:spLocks noGrp="1"/>
          </p:cNvSpPr>
          <p:nvPr isPhoto="0" userDrawn="0">
            <p:ph type="ctr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/>
              <a:t>项目整体技术讲解</a:t>
            </a:r>
            <a:endParaRPr lang="en-US"/>
          </a:p>
        </p:txBody>
      </p:sp>
      <p:sp>
        <p:nvSpPr>
          <p:cNvPr id="3" name="Subtitl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 flipH="0" flipV="0">
            <a:off x="4655839" y="2708919"/>
            <a:ext cx="6720746" cy="1767829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35000" lnSpcReduction="13000"/>
          </a:bodyPr>
          <a:lstStyle/>
          <a:p>
            <a:pPr>
              <a:defRPr/>
            </a:pPr>
            <a:r>
              <a:rPr lang="en-US" sz="9000" b="0" i="0" u="none" strike="noStrike" cap="non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Arial"/>
                <a:cs typeface="Arial"/>
              </a:rPr>
              <a:t>山东大学（威海）数科班</a:t>
            </a:r>
            <a:endParaRPr lang="en-US" sz="9000" b="0" i="0" u="none" strike="noStrike" cap="none" spc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9000" b="0" i="0" u="none" strike="noStrike" cap="non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Arial"/>
                <a:cs typeface="Arial"/>
              </a:rPr>
              <a:t>智能小车 暑期科研实训项目</a:t>
            </a:r>
            <a:endParaRPr lang="en-US" sz="9000" b="0" i="0" u="none" strike="noStrike" cap="none" spc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9000" b="0" i="0" u="none" strike="noStrike" cap="non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Arial"/>
                <a:cs typeface="Arial"/>
              </a:rPr>
              <a:t>讲解人： 任鹏飞</a:t>
            </a:r>
            <a:endParaRPr lang="en-US" sz="9000" b="0" i="0" u="none" strike="noStrike" cap="none" spc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9000" b="0" i="0" u="none" strike="noStrike" cap="none" spc="0">
                <a:solidFill>
                  <a:schemeClr val="tx1">
                    <a:lumMod val="50000"/>
                    <a:lumOff val="50000"/>
                  </a:schemeClr>
                </a:solidFill>
                <a:latin typeface="Arial"/>
                <a:ea typeface="Arial"/>
                <a:cs typeface="Arial"/>
              </a:rPr>
              <a:t>2022.8.27</a:t>
            </a:r>
            <a:endParaRPr lang="en-US" sz="9000" b="0" i="0" u="none" strike="noStrike" cap="none" spc="0">
              <a:solidFill>
                <a:schemeClr val="tx1">
                  <a:lumMod val="50000"/>
                  <a:lumOff val="50000"/>
                </a:schemeClr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561704969" name="" hidden="0"/>
          <p:cNvSpPr txBox="1"/>
          <p:nvPr isPhoto="0" userDrawn="0"/>
        </p:nvSpPr>
        <p:spPr bwMode="auto">
          <a:xfrm flipH="0" flipV="0">
            <a:off x="144499" y="206374"/>
            <a:ext cx="11232158" cy="64011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/>
              <a:t>本文档使用开源软件 OnlyOffice 制作</a:t>
            </a:r>
            <a:endParaRPr/>
          </a:p>
          <a:p>
            <a:pPr>
              <a:defRPr/>
            </a:pPr>
            <a:r>
              <a:rPr/>
              <a:t>此演示文档在 GitHub 上开源：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https://github.com/lie-flat/smart-car-deep-learning/tree/main/docs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6039686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作业要求</a:t>
            </a:r>
            <a:endParaRPr/>
          </a:p>
        </p:txBody>
      </p:sp>
      <p:sp>
        <p:nvSpPr>
          <p:cNvPr id="833986384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70000" lnSpcReduction="6000"/>
          </a:bodyPr>
          <a:lstStyle/>
          <a:p>
            <a:pPr marL="327936" indent="-327936">
              <a:buFont typeface="Arial"/>
              <a:buAutoNum type="arabicPeriod"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在百度AI Studio上开设一个公开项目，训练一个基于飞桨的自动驾驶道路分割模型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327936" indent="-327936">
              <a:buFont typeface="Arial"/>
              <a:buAutoNum type="arabicPeriod"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在百度AI Studio上开设一个公开项目，训练一个基于飞桨的交通标志检测+识别模型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327936" indent="-327936">
              <a:buFont typeface="Arial"/>
              <a:buAutoNum type="arabicPeriod"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在小车上用Arduino或Micropython完成驱动开发，能实现小车控制板Wifi热点、小车拐弯、直线行走、倒车等动作，每个动作封装为一个函数。电脑连接小车控制板Wifi，通过上述动作函数及参数，实现键盘遥控小车行走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327936" indent="-327936">
              <a:buFont typeface="Arial"/>
              <a:buAutoNum type="arabicPeriod"/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在本人笔记本电脑上，配置好飞桨环境，把上述训练好的模型部署起来，可以用Web API的方式，或Socket直接连接的方式，连接小车控制板。通过获取小车摄像头照片，传入电脑中，用第一和第二部训练好的模型，为小车自动沿着道路行走、识别交通标志【识别不同的标志的时候，控制板上发出不同的蜂鸣声】提供算法服务。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0" indent="0">
              <a:buFont typeface="Arial"/>
              <a:buNone/>
              <a:defRPr/>
            </a:pPr>
            <a:endParaRPr lang="en-US" sz="80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marL="0" indent="0">
              <a:buFont typeface="Arial"/>
              <a:buNone/>
              <a:defRPr/>
            </a:pPr>
            <a:r>
              <a:rPr lang="en-US" sz="36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第一，第二部分的讲解已经随附在对应的 AI Studio Notebook 中，此处不再重复讲解</a:t>
            </a:r>
            <a:endParaRPr lang="en-US" sz="36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  <p:timing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53555830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机械和电路结构</a:t>
            </a:r>
            <a:endParaRPr/>
          </a:p>
        </p:txBody>
      </p:sp>
      <p:sp>
        <p:nvSpPr>
          <p:cNvPr id="2081335700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 flipH="0" flipV="0">
            <a:off x="8034374" y="1600201"/>
            <a:ext cx="3548025" cy="4525962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我们没有对小车拼装说明书上的底盘结构进行修改，只是修改了一下装饰性的上层积木.</a:t>
            </a:r>
            <a:endParaRPr/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我们拆去了上壳，这样更方便调试。另外，我们稍微变更了一下摄像头的位置。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3723238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6349" y="1329089"/>
            <a:ext cx="7361274" cy="55273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924188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机械和电路结构</a:t>
            </a:r>
            <a:endParaRPr/>
          </a:p>
        </p:txBody>
      </p:sp>
      <p:sp>
        <p:nvSpPr>
          <p:cNvPr id="39206736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 flipH="0" flipV="0">
            <a:off x="5891249" y="1600201"/>
            <a:ext cx="5691150" cy="4525962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 值得一提的是，我们没有使用原装电池盒。原装电池盒质量有点差，经过一次 电量耗尽-&gt;充满电-&gt;电量耗尽 之后，原装电池盒就彻底寄了，就好像电池容量变成了 0 一样。于是我们购买了高品质的 2200mAh 倍量 7.4V 18650 锂电池组来给开发板供电，使用效果很好！</a:t>
            </a: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  <a:latin typeface="Arial"/>
                <a:ea typeface="Arial"/>
                <a:cs typeface="Arial"/>
              </a:rPr>
              <a:t>（不是广告）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  <p:pic>
        <p:nvPicPr>
          <p:cNvPr id="1866561657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484767" y="1833413"/>
            <a:ext cx="5406482" cy="405953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0236258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地图</a:t>
            </a:r>
            <a:endParaRPr/>
          </a:p>
        </p:txBody>
      </p:sp>
      <p:pic>
        <p:nvPicPr>
          <p:cNvPr id="1463580712" name="" hidden="0"/>
          <p:cNvPicPr>
            <a:picLocks noChangeAspect="1"/>
          </p:cNvPicPr>
          <p:nvPr isPhoto="0" userDrawn="0">
            <p:ph idx="1" hasCustomPrompt="0"/>
          </p:nvPr>
        </p:nvPicPr>
        <p:blipFill>
          <a:blip r:embed="rId2"/>
          <a:stretch/>
        </p:blipFill>
        <p:spPr bwMode="auto">
          <a:xfrm rot="0">
            <a:off x="5419724" y="1806576"/>
            <a:ext cx="6027664" cy="4525962"/>
          </a:xfrm>
          <a:prstGeom prst="rect">
            <a:avLst/>
          </a:prstGeom>
        </p:spPr>
      </p:pic>
      <p:sp>
        <p:nvSpPr>
          <p:cNvPr id="708873868" name="" hidden="0"/>
          <p:cNvSpPr txBox="1"/>
          <p:nvPr isPhoto="0" userDrawn="0"/>
        </p:nvSpPr>
        <p:spPr bwMode="auto">
          <a:xfrm flipH="0" flipV="0">
            <a:off x="525499" y="1806576"/>
            <a:ext cx="4635859" cy="435867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2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因为在遇到分叉路口时算法会感到迷惑，不知道往那个方向走，所以我们补全了部分车道线。刚开始时，我们直接把多余的车道用白纸覆盖（图中右上角的一部分），后来我们发现只要把车道线补齐就可以，并没有必要将多余的车道部分用白纸覆盖。</a:t>
            </a:r>
            <a:endParaRPr sz="28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20336938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4400" b="0" i="0" u="none" strike="noStrike" cap="none" spc="0">
                <a:solidFill>
                  <a:schemeClr val="tx1">
                    <a:lumMod val="65000"/>
                    <a:lumOff val="35000"/>
                  </a:schemeClr>
                </a:solidFill>
                <a:latin typeface="Arial"/>
                <a:ea typeface="Arial"/>
                <a:cs typeface="Arial"/>
              </a:rPr>
              <a:t>开发环境</a:t>
            </a:r>
            <a:endParaRPr/>
          </a:p>
        </p:txBody>
      </p:sp>
      <p:sp>
        <p:nvSpPr>
          <p:cNvPr id="639487095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 flipH="0" flipV="0">
            <a:off x="609599" y="1600201"/>
            <a:ext cx="6329399" cy="4525962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我本人在一台 Arch Linux 笔记本上完成了程序的开发。（I use Arch, BTW！）</a:t>
            </a: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（更具体一些，是 Garuda Linux)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您需要安装 Arduino IDE 和 VSCode 以及 Platform IO 插件来获得舒适的开发体验。</a:t>
            </a:r>
            <a:endParaRPr/>
          </a:p>
          <a:p>
            <a:pPr algn="just">
              <a:defRPr/>
            </a:pPr>
            <a:r>
              <a:rPr lang="en-US"/>
              <a:t>不保证本项目能在 Windows 上运行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1137500103" name="" hidden="0"/>
          <p:cNvSpPr/>
          <p:nvPr isPhoto="0" userDrawn="0"/>
        </p:nvSpPr>
        <p:spPr bwMode="auto">
          <a:xfrm flipH="0" flipV="0">
            <a:off x="13195323" y="7876541"/>
            <a:ext cx="310222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07249154" name="" hidden="0"/>
          <p:cNvPicPr>
            <a:picLocks noChangeAspect="1"/>
          </p:cNvPicPr>
          <p:nvPr isPhoto="0" userDrawn="0"/>
        </p:nvPicPr>
        <p:blipFill>
          <a:blip r:embed="rId2"/>
          <a:stretch/>
        </p:blipFill>
        <p:spPr bwMode="auto">
          <a:xfrm flipH="0" flipV="0">
            <a:off x="7226763" y="4584701"/>
            <a:ext cx="4302641" cy="1430337"/>
          </a:xfrm>
          <a:prstGeom prst="rect">
            <a:avLst/>
          </a:prstGeom>
        </p:spPr>
      </p:pic>
      <p:sp>
        <p:nvSpPr>
          <p:cNvPr id="773578708" name="" hidden="0"/>
          <p:cNvSpPr/>
          <p:nvPr isPhoto="0" userDrawn="0"/>
        </p:nvSpPr>
        <p:spPr bwMode="auto">
          <a:xfrm>
            <a:off x="5968559" y="3291840"/>
            <a:ext cx="254916" cy="365795"/>
          </a:xfrm>
        </p:spPr>
        <p:txBody>
          <a:bodyPr rot="0" spcFirstLastPara="0" vertOverflow="overflow" horzOverflow="clip" vert="horz" wrap="square" lIns="91440" tIns="45720" rIns="91440" bIns="45720" numCol="1" spcCol="0" rtlCol="0" fromWordArt="0" anchor="t" anchorCtr="0" forceAA="0" upright="0" compatLnSpc="1">
            <a:prstTxWarp prst="textNoShape"/>
            <a:spAutoFit/>
          </a:bodyPr>
          <a:p>
            <a:pPr>
              <a:defRPr/>
            </a:pPr>
            <a:endParaRPr/>
          </a:p>
        </p:txBody>
      </p:sp>
      <p:pic>
        <p:nvPicPr>
          <p:cNvPr id="128061316" name="" hidden="0"/>
          <p:cNvPicPr>
            <a:picLocks noChangeAspect="1"/>
          </p:cNvPicPr>
          <p:nvPr isPhoto="0" userDrawn="0"/>
        </p:nvPicPr>
        <p:blipFill>
          <a:blip r:embed="rId3"/>
          <a:stretch/>
        </p:blipFill>
        <p:spPr bwMode="auto">
          <a:xfrm flipH="0" flipV="0">
            <a:off x="7659574" y="1600201"/>
            <a:ext cx="3437020" cy="191198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87519050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开发环境</a:t>
            </a:r>
            <a:endParaRPr/>
          </a:p>
        </p:txBody>
      </p:sp>
      <p:sp>
        <p:nvSpPr>
          <p:cNvPr id="1012972503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 flipH="0" flipV="0">
            <a:off x="609599" y="1600201"/>
            <a:ext cx="10972800" cy="4908548"/>
          </a:xfrm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/>
              <a:t>在开发这辆智能小车的过程中，我们几乎全部采用开源软件。</a:t>
            </a:r>
            <a:endParaRPr/>
          </a:p>
          <a:p>
            <a:pPr lvl="1">
              <a:defRPr/>
            </a:pPr>
            <a:r>
              <a:rPr/>
              <a:t> Visual Studio Code: </a:t>
            </a:r>
            <a:r>
              <a:rPr lang="en-US" sz="2800" b="0" i="0" u="sng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hlinkClick r:id="rId2" tooltip="https://github.com/microsoft/vscode"/>
              </a:rPr>
              <a:t>https://github.com/microsoft/vscode</a:t>
            </a:r>
            <a:endParaRPr/>
          </a:p>
          <a:p>
            <a:pPr lvl="1">
              <a:defRPr/>
            </a:pPr>
            <a:r>
              <a:rPr/>
              <a:t> PlatformIO: </a:t>
            </a:r>
            <a:r>
              <a:rPr lang="en-US" sz="2800" b="0" i="0" u="sng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hlinkClick r:id="rId3" tooltip="https://github.com/platformio/platformio-core"/>
              </a:rPr>
              <a:t>https://github.com/platformio/platformio-core</a:t>
            </a:r>
            <a:endParaRPr/>
          </a:p>
          <a:p>
            <a:pPr lvl="1">
              <a:defRPr/>
            </a:pPr>
            <a:r>
              <a:rPr/>
              <a:t>Arduino IDE: </a:t>
            </a:r>
            <a:r>
              <a:rPr lang="en-US" sz="2800" b="0" i="0" u="sng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hlinkClick r:id="rId4" tooltip="https://github.com/arduino/Arduino"/>
              </a:rPr>
              <a:t>https://github.com/arduino/Arduino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Python，AVR-GCC, ...，OpenCV, PaddlePaddle, httpie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Firefox 浏览器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甚至编写这个 PPT 文档的 OnlyOffice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还有我打字时使用的 RIME 输入法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还有我用于录制讲解视频的 simplescreenrecorder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0"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我们没有使用像 MATLAB 这样的</a:t>
            </a:r>
            <a:r>
              <a:rPr lang="en-US" sz="3200" b="0" i="0" u="none" strike="noStrike" cap="none" spc="0">
                <a:solidFill>
                  <a:srgbClr val="FF0000"/>
                </a:solidFill>
                <a:latin typeface="Arial"/>
                <a:ea typeface="Arial"/>
                <a:cs typeface="Arial"/>
              </a:rPr>
              <a:t>闭源收费商业软件</a:t>
            </a: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（虽然学生免费），这类软件不利于开源项目的长期发展。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3936596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目录结构</a:t>
            </a:r>
            <a:endParaRPr/>
          </a:p>
        </p:txBody>
      </p:sp>
      <p:sp>
        <p:nvSpPr>
          <p:cNvPr id="1988680227" name="Объект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en-US" sz="3200" b="0" i="0" u="sng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  <a:hlinkClick r:id="rId2" tooltip="https://github.com/lie-flat/smart-car-deep-learning"/>
              </a:rPr>
              <a:t>https://github.com/lie-flat/smart-car-deep-learning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docs: 文档和PPT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client: 客户端 Python 程序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firmware: 开发板固件，使用 C++ 编写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roadseg：飞桨道路分割模型</a:t>
            </a:r>
            <a:endParaRPr lang="en-US" sz="28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 lvl="1">
              <a:defRPr/>
            </a:pPr>
            <a:r>
              <a:rPr lang="en-US" sz="28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roadsign：飞桨交通标志识别模型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23934352" name="Заголовок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接下来</a:t>
            </a:r>
            <a:endParaRPr/>
          </a:p>
        </p:txBody>
      </p:sp>
      <p:sp>
        <p:nvSpPr>
          <p:cNvPr id="1081864306" name="Объект 2" hidden="0"/>
          <p:cNvSpPr>
            <a:spLocks noGrp="1"/>
          </p:cNvSpPr>
          <p:nvPr isPhoto="0" userDrawn="0">
            <p:ph idx="1" hasCustomPrompt="0"/>
          </p:nvPr>
        </p:nvSpPr>
        <p:spPr bwMode="auto">
          <a:xfrm flipH="0" flipV="0">
            <a:off x="609599" y="1600201"/>
            <a:ext cx="10972800" cy="3677871"/>
          </a:xfrm>
        </p:spPr>
        <p:txBody>
          <a:bodyPr/>
          <a:lstStyle/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小车服务端讲解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小车客户端之手柄控制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小车客户端之交通标志识别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小车客户端之道路分割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  <a:p>
            <a:pPr>
              <a:defRPr/>
            </a:pPr>
            <a:r>
              <a:rPr lang="en-US" sz="3200" b="0" i="0" u="none" strike="noStrike" cap="none" spc="0">
                <a:solidFill>
                  <a:schemeClr val="tx1">
                    <a:lumMod val="75000"/>
                    <a:lumOff val="25000"/>
                  </a:schemeClr>
                </a:solidFill>
                <a:latin typeface="Arial"/>
                <a:ea typeface="Arial"/>
                <a:cs typeface="Arial"/>
              </a:rPr>
              <a:t>小车客户端之自动驾驶</a:t>
            </a:r>
            <a:endParaRPr lang="en-US" sz="3200" b="0" i="0" u="none" strike="noStrike" cap="none" spc="0">
              <a:solidFill>
                <a:schemeClr val="tx1">
                  <a:lumMod val="75000"/>
                  <a:lumOff val="25000"/>
                </a:schemeClr>
              </a:solidFill>
              <a:latin typeface="Arial"/>
              <a:ea typeface="Arial"/>
              <a:cs typeface="Arial"/>
            </a:endParaRPr>
          </a:p>
        </p:txBody>
      </p:sp>
      <p:sp>
        <p:nvSpPr>
          <p:cNvPr id="405141132" name="" hidden="0"/>
          <p:cNvSpPr txBox="1"/>
          <p:nvPr isPhoto="0" userDrawn="0"/>
        </p:nvSpPr>
        <p:spPr bwMode="auto">
          <a:xfrm flipH="0" flipV="0">
            <a:off x="609599" y="5749953"/>
            <a:ext cx="10390150" cy="365795"/>
          </a:xfrm>
          <a:prstGeom prst="rect">
            <a:avLst/>
          </a:prstGeom>
          <a:noFill/>
        </p:spPr>
        <p:txBody>
          <a:bodyPr vertOverflow="overflow" horzOverflow="clip" vert="horz" wrap="square" lIns="91440" tIns="45720" rIns="91440" bIns="45720" numCol="1" spcCol="0" rtlCol="0" fromWordArt="0" anchor="t" anchorCtr="0" forceAA="0" upright="0" compatLnSpc="0">
            <a:spAutoFit/>
          </a:bodyPr>
          <a:p>
            <a:pPr>
              <a:defRPr/>
            </a:pPr>
            <a:r>
              <a:rPr lang="en-US" sz="18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此演示文档在 GitHub 上开源：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rial"/>
                <a:ea typeface="Arial"/>
                <a:cs typeface="Arial"/>
              </a:rPr>
              <a:t>https://github.com/lie-flat/smart-car-deep-learning/tree/main/docs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urtl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Стандартная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ONLYOFFICE/7.1.1.57</Application>
  <DocSecurity>0</DocSecurity>
  <PresentationFormat>Widescreen</PresentationFormat>
  <Paragraphs>0</Paragraphs>
  <Slides>9</Slides>
  <Notes>9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dc:identifier/>
  <dc:language/>
  <cp:lastModifiedBy/>
  <cp:revision>6</cp:revision>
  <dcterms:created xsi:type="dcterms:W3CDTF">2012-12-03T06:56:55Z</dcterms:created>
  <dcterms:modified xsi:type="dcterms:W3CDTF">2022-08-27T05:43:34Z</dcterms:modified>
  <cp:category/>
  <cp:contentStatus/>
  <cp:version/>
</cp:coreProperties>
</file>